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78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91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355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66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006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692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191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27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00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74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684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52051-FD07-4C0D-BE37-8DFD35610A9D}" type="datetimeFigureOut">
              <a:rPr lang="es-CO" smtClean="0"/>
              <a:t>30/11/2019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4A922-FEFD-4E2A-85BC-B62C3B55256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39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para instrumentacion astronom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071664" y="556368"/>
            <a:ext cx="604867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INSTRUMENTACIÓN ASTRONÓMICA</a:t>
            </a:r>
          </a:p>
        </p:txBody>
      </p:sp>
    </p:spTree>
    <p:extLst>
      <p:ext uri="{BB962C8B-B14F-4D97-AF65-F5344CB8AC3E}">
        <p14:creationId xmlns:p14="http://schemas.microsoft.com/office/powerpoint/2010/main" val="2374072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32178" y="61901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Foco (f)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62" y="1137970"/>
            <a:ext cx="9183272" cy="300711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736434" y="61901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Distancia Focal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05922" y="399867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Aberración Óptica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5" y="4320086"/>
            <a:ext cx="4500727" cy="25076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49" y="4033479"/>
            <a:ext cx="3181650" cy="279985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544746" y="453382"/>
            <a:ext cx="2130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Apertura.</a:t>
            </a:r>
          </a:p>
          <a:p>
            <a:r>
              <a:rPr lang="es-CO" b="1" dirty="0"/>
              <a:t>Tamaño del objetivo</a:t>
            </a:r>
          </a:p>
        </p:txBody>
      </p:sp>
    </p:spTree>
    <p:extLst>
      <p:ext uri="{BB962C8B-B14F-4D97-AF65-F5344CB8AC3E}">
        <p14:creationId xmlns:p14="http://schemas.microsoft.com/office/powerpoint/2010/main" val="35899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" y="1567944"/>
            <a:ext cx="5185713" cy="51857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05" y="1880316"/>
            <a:ext cx="5483880" cy="464635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60751" y="299971"/>
            <a:ext cx="6133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Partes del telescopio</a:t>
            </a:r>
          </a:p>
        </p:txBody>
      </p:sp>
    </p:spTree>
    <p:extLst>
      <p:ext uri="{BB962C8B-B14F-4D97-AF65-F5344CB8AC3E}">
        <p14:creationId xmlns:p14="http://schemas.microsoft.com/office/powerpoint/2010/main" val="420230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3528" y="355066"/>
            <a:ext cx="59669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FUNCIONAMIENTO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23528" y="12077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Reflexión y Refracción.</a:t>
            </a:r>
          </a:p>
        </p:txBody>
      </p:sp>
      <p:pic>
        <p:nvPicPr>
          <p:cNvPr id="4" name="Picture 2" descr="http://lh3.ggpht.com/_zhOYiiWGBiE/Srl3dN2xekI/AAAAAAAAAz8/I6wtDV2TyiI/telescope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b="33040"/>
          <a:stretch/>
        </p:blipFill>
        <p:spPr bwMode="auto">
          <a:xfrm>
            <a:off x="107503" y="1662253"/>
            <a:ext cx="3034941" cy="30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137" y="1735983"/>
            <a:ext cx="4606002" cy="169301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27963" y="1313780"/>
            <a:ext cx="161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Tipos de lentes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84" y="4171391"/>
            <a:ext cx="3689271" cy="251819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554355" y="3684873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Tipos de espejos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r="44821"/>
          <a:stretch/>
        </p:blipFill>
        <p:spPr>
          <a:xfrm>
            <a:off x="9126027" y="2163751"/>
            <a:ext cx="2783127" cy="4288564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9927899" y="1498446"/>
            <a:ext cx="11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Curvatura</a:t>
            </a:r>
          </a:p>
        </p:txBody>
      </p:sp>
      <p:pic>
        <p:nvPicPr>
          <p:cNvPr id="11" name="Picture 2" descr="Resultado de imagen para REFRACCIÓN Y REFLEX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6" y="4727661"/>
            <a:ext cx="2726516" cy="21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9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65003" y="372345"/>
            <a:ext cx="4242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REFRACTORES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61" y="1854218"/>
            <a:ext cx="8723839" cy="3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frak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2" y="346900"/>
            <a:ext cx="10463702" cy="651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6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7" y="964809"/>
            <a:ext cx="3158780" cy="56156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19" y="964808"/>
            <a:ext cx="4501810" cy="3517039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128060" y="595477"/>
            <a:ext cx="5697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s-CO" sz="3600" b="1" dirty="0"/>
              <a:t>VENTAJAS VS DESVENTAJAS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400281" y="2946746"/>
            <a:ext cx="6096000" cy="82586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n-GB" dirty="0"/>
              <a:t>Buena </a:t>
            </a:r>
            <a:r>
              <a:rPr lang="en-GB" dirty="0" err="1"/>
              <a:t>respuesta</a:t>
            </a:r>
            <a:r>
              <a:rPr lang="en-GB" dirty="0"/>
              <a:t> </a:t>
            </a:r>
            <a:r>
              <a:rPr lang="en-GB" dirty="0" err="1"/>
              <a:t>térmica</a:t>
            </a:r>
            <a:endParaRPr lang="en-GB" dirty="0"/>
          </a:p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n-GB" dirty="0"/>
              <a:t>No </a:t>
            </a:r>
            <a:r>
              <a:rPr lang="en-GB" dirty="0" err="1"/>
              <a:t>requieren</a:t>
            </a:r>
            <a:r>
              <a:rPr lang="en-GB" dirty="0"/>
              <a:t> alto </a:t>
            </a:r>
            <a:r>
              <a:rPr lang="en-GB" dirty="0" err="1"/>
              <a:t>mantenimiento</a:t>
            </a:r>
            <a:endParaRPr lang="en-GB" dirty="0"/>
          </a:p>
        </p:txBody>
      </p:sp>
      <p:sp>
        <p:nvSpPr>
          <p:cNvPr id="6" name="Rectángulo 5"/>
          <p:cNvSpPr/>
          <p:nvPr/>
        </p:nvSpPr>
        <p:spPr>
          <a:xfrm>
            <a:off x="8213705" y="4951450"/>
            <a:ext cx="3224011" cy="128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s-CO" dirty="0"/>
              <a:t>hay pérdidas adicionales de luz.   </a:t>
            </a:r>
          </a:p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s-CO" dirty="0"/>
              <a:t>longitudes de onda cortas.   </a:t>
            </a:r>
          </a:p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s-CO" dirty="0"/>
              <a:t>Las dimensiones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188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54962" y="372345"/>
            <a:ext cx="40623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REFLECTORES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46" y="1874392"/>
            <a:ext cx="8112135" cy="39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969" y="704298"/>
            <a:ext cx="3195179" cy="54494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546131"/>
            <a:ext cx="3208769" cy="320876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717032"/>
            <a:ext cx="4564327" cy="2736881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9455" y="183353"/>
            <a:ext cx="56976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s-CO" sz="3600" b="1" dirty="0"/>
              <a:t>VENTAJAS VS DESVENTAJAS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68438" y="1241169"/>
            <a:ext cx="6096000" cy="82586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n-GB" dirty="0" err="1"/>
              <a:t>Economía</a:t>
            </a:r>
            <a:endParaRPr lang="en-GB" dirty="0"/>
          </a:p>
          <a:p>
            <a:pPr eaLnBrk="0" hangingPunct="0">
              <a:spcAft>
                <a:spcPts val="1413"/>
              </a:spcAft>
              <a:buClr>
                <a:srgbClr val="000000"/>
              </a:buClr>
              <a:buSzPct val="128000"/>
              <a:buFont typeface="StarBats" charset="0"/>
              <a:buNone/>
            </a:pPr>
            <a:r>
              <a:rPr lang="en-GB" dirty="0" err="1"/>
              <a:t>Resolución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5059047" y="1143706"/>
            <a:ext cx="21028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calidad en la imagen</a:t>
            </a:r>
          </a:p>
          <a:p>
            <a:endParaRPr lang="es-CO" dirty="0"/>
          </a:p>
          <a:p>
            <a:r>
              <a:rPr lang="es-CO" dirty="0"/>
              <a:t>Mantenimiento</a:t>
            </a:r>
          </a:p>
        </p:txBody>
      </p:sp>
    </p:spTree>
    <p:extLst>
      <p:ext uri="{BB962C8B-B14F-4D97-AF65-F5344CB8AC3E}">
        <p14:creationId xmlns:p14="http://schemas.microsoft.com/office/powerpoint/2010/main" val="55101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telescopio refl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72" y="-18774"/>
            <a:ext cx="7226128" cy="687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0" y="2957948"/>
            <a:ext cx="47195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¿Cuál es mejor?</a:t>
            </a:r>
          </a:p>
        </p:txBody>
      </p:sp>
    </p:spTree>
    <p:extLst>
      <p:ext uri="{BB962C8B-B14F-4D97-AF65-F5344CB8AC3E}">
        <p14:creationId xmlns:p14="http://schemas.microsoft.com/office/powerpoint/2010/main" val="159728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287" y="230677"/>
            <a:ext cx="71318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MONTURA AZIMUTALES</a:t>
            </a:r>
            <a:endParaRPr lang="es-ES" sz="5400" b="1" u="sng" dirty="0">
              <a:solidFill>
                <a:srgbClr val="000066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84" y="1154007"/>
            <a:ext cx="5559819" cy="50543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80" y="3352064"/>
            <a:ext cx="4650695" cy="29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55091" y="177541"/>
            <a:ext cx="5610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ALGO DE HISTORIA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" y="1844824"/>
            <a:ext cx="2358362" cy="31468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" y="5355017"/>
            <a:ext cx="2358362" cy="13585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5287" y="4991675"/>
            <a:ext cx="855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Nínive.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34973" y="1671060"/>
            <a:ext cx="146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Aristófanes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75287" y="4991675"/>
            <a:ext cx="855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Nínive.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32" y="2095427"/>
            <a:ext cx="1732195" cy="2485701"/>
          </a:xfrm>
          <a:prstGeom prst="rect">
            <a:avLst/>
          </a:prstGeom>
        </p:spPr>
      </p:pic>
      <p:pic>
        <p:nvPicPr>
          <p:cNvPr id="9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68" y="2095427"/>
            <a:ext cx="2315857" cy="24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729" y="2250894"/>
            <a:ext cx="1985186" cy="183938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593284" y="1876917"/>
            <a:ext cx="185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Piedras para leer</a:t>
            </a:r>
          </a:p>
        </p:txBody>
      </p:sp>
    </p:spTree>
    <p:extLst>
      <p:ext uri="{BB962C8B-B14F-4D97-AF65-F5344CB8AC3E}">
        <p14:creationId xmlns:p14="http://schemas.microsoft.com/office/powerpoint/2010/main" val="179732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1" y="2417807"/>
            <a:ext cx="8090561" cy="329342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09304" y="359467"/>
            <a:ext cx="80370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MONTURAS ECUATORIALES</a:t>
            </a:r>
            <a:endParaRPr lang="es-ES" sz="5400" b="1" u="sng" dirty="0">
              <a:solidFill>
                <a:srgbClr val="000066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948" y="1465003"/>
            <a:ext cx="4537287" cy="39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6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8905" y="96932"/>
            <a:ext cx="4156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 LA ÓPTICA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4" y="4469915"/>
            <a:ext cx="1602710" cy="1781474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8" y="1952997"/>
            <a:ext cx="1607846" cy="25086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62749" y="1567193"/>
            <a:ext cx="19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Leonardo Da Vinci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524627" y="1509737"/>
            <a:ext cx="326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Alexandro</a:t>
            </a:r>
            <a:r>
              <a:rPr lang="es-CO" dirty="0"/>
              <a:t> </a:t>
            </a:r>
            <a:r>
              <a:rPr lang="es-CO" dirty="0" err="1"/>
              <a:t>della</a:t>
            </a:r>
            <a:r>
              <a:rPr lang="es-CO" dirty="0"/>
              <a:t> </a:t>
            </a:r>
            <a:r>
              <a:rPr lang="es-CO" dirty="0" err="1"/>
              <a:t>Spina</a:t>
            </a:r>
            <a:r>
              <a:rPr lang="es-CO" dirty="0"/>
              <a:t> o </a:t>
            </a:r>
            <a:r>
              <a:rPr lang="es-CO" dirty="0" err="1"/>
              <a:t>Salvino</a:t>
            </a:r>
            <a:r>
              <a:rPr lang="es-CO" dirty="0"/>
              <a:t> de </a:t>
            </a:r>
            <a:r>
              <a:rPr lang="es-CO" dirty="0" err="1"/>
              <a:t>Armati</a:t>
            </a:r>
            <a:endParaRPr lang="es-CO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00" y="2167192"/>
            <a:ext cx="2874467" cy="2342691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530" y="1509737"/>
            <a:ext cx="1495421" cy="2093590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9847" y="4366067"/>
            <a:ext cx="1495421" cy="22481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72638" y="3719771"/>
            <a:ext cx="16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Hidrodiascopio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183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51913" y="177541"/>
            <a:ext cx="4457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EL TELESCOPIO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310475" cy="395446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5536" y="5757933"/>
            <a:ext cx="2736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Giambattista</a:t>
            </a:r>
            <a:r>
              <a:rPr lang="es-CO" b="1" dirty="0"/>
              <a:t> </a:t>
            </a:r>
            <a:r>
              <a:rPr lang="es-CO" b="1" dirty="0" err="1"/>
              <a:t>della</a:t>
            </a:r>
            <a:r>
              <a:rPr lang="es-CO" b="1" dirty="0"/>
              <a:t> Porta 1589</a:t>
            </a:r>
          </a:p>
          <a:p>
            <a:r>
              <a:rPr lang="es-CO" b="1" dirty="0"/>
              <a:t>De </a:t>
            </a:r>
            <a:r>
              <a:rPr lang="es-CO" b="1" dirty="0" err="1"/>
              <a:t>magiae</a:t>
            </a:r>
            <a:r>
              <a:rPr lang="es-CO" b="1" dirty="0"/>
              <a:t> </a:t>
            </a:r>
            <a:r>
              <a:rPr lang="es-CO" b="1" dirty="0" err="1"/>
              <a:t>naturalis</a:t>
            </a:r>
            <a:endParaRPr lang="es-CO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343" y="4679739"/>
            <a:ext cx="5486400" cy="1943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820" y="1712753"/>
            <a:ext cx="1872208" cy="282631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086799" y="2060848"/>
            <a:ext cx="1241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Holandés</a:t>
            </a:r>
          </a:p>
          <a:p>
            <a:r>
              <a:rPr lang="es-CO" b="1" dirty="0"/>
              <a:t>Hans </a:t>
            </a:r>
            <a:r>
              <a:rPr lang="es-CO" b="1" dirty="0" err="1"/>
              <a:t>Lippershey</a:t>
            </a:r>
            <a:r>
              <a:rPr lang="es-CO" b="1" dirty="0"/>
              <a:t> </a:t>
            </a:r>
          </a:p>
          <a:p>
            <a:endParaRPr lang="es-CO" b="1" dirty="0"/>
          </a:p>
        </p:txBody>
      </p:sp>
      <p:sp>
        <p:nvSpPr>
          <p:cNvPr id="9" name="Rectángulo 8"/>
          <p:cNvSpPr/>
          <p:nvPr/>
        </p:nvSpPr>
        <p:spPr>
          <a:xfrm>
            <a:off x="9729720" y="1032340"/>
            <a:ext cx="16203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GALILEO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411596" y="4704345"/>
            <a:ext cx="160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Galileo Galilei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50" y="1617115"/>
            <a:ext cx="1929021" cy="288124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067" y="4638856"/>
            <a:ext cx="3816424" cy="18788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839" y="1617115"/>
            <a:ext cx="1899140" cy="294999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810303" y="297777"/>
            <a:ext cx="160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Telescopio de 30 aumentos.</a:t>
            </a:r>
          </a:p>
          <a:p>
            <a:r>
              <a:rPr lang="es-CO" b="1" dirty="0"/>
              <a:t>Museo ciudad de Florencia</a:t>
            </a:r>
          </a:p>
        </p:txBody>
      </p:sp>
    </p:spTree>
    <p:extLst>
      <p:ext uri="{BB962C8B-B14F-4D97-AF65-F5344CB8AC3E}">
        <p14:creationId xmlns:p14="http://schemas.microsoft.com/office/powerpoint/2010/main" val="27665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78579" y="227121"/>
            <a:ext cx="3308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¿QUÉ VIÓ?</a:t>
            </a:r>
          </a:p>
        </p:txBody>
      </p:sp>
      <p:pic>
        <p:nvPicPr>
          <p:cNvPr id="4" name="Picture 6" descr="Resultado de imagen para observaciones de galil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" y="1287946"/>
            <a:ext cx="5275743" cy="36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80" y="294303"/>
            <a:ext cx="4716621" cy="4646433"/>
          </a:xfrm>
          <a:prstGeom prst="rect">
            <a:avLst/>
          </a:prstGeom>
        </p:spPr>
      </p:pic>
      <p:pic>
        <p:nvPicPr>
          <p:cNvPr id="3" name="Picture 4" descr="Resultado de imagen para observaciones de galil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97" y="1893194"/>
            <a:ext cx="7117406" cy="49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03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4422" y="190420"/>
            <a:ext cx="1825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Antes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1113750"/>
            <a:ext cx="2260716" cy="32193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8" y="3429001"/>
            <a:ext cx="3090347" cy="35090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953" y="3543039"/>
            <a:ext cx="4720295" cy="32809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668" y="19046"/>
            <a:ext cx="2731564" cy="3595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478" y="19046"/>
            <a:ext cx="3031905" cy="43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5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2402" y="28774"/>
            <a:ext cx="19215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Ahora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453" y="3923581"/>
            <a:ext cx="4316549" cy="28746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" y="4285422"/>
            <a:ext cx="3818910" cy="2571797"/>
          </a:xfrm>
          <a:prstGeom prst="rect">
            <a:avLst/>
          </a:prstGeom>
        </p:spPr>
      </p:pic>
      <p:pic>
        <p:nvPicPr>
          <p:cNvPr id="5" name="Marcador de contenido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7" y="1281964"/>
            <a:ext cx="4249488" cy="21013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071" y="562381"/>
            <a:ext cx="4375121" cy="28099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8" y="3501008"/>
            <a:ext cx="3891501" cy="28372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814" y="3494020"/>
            <a:ext cx="3907408" cy="25187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289" y="562381"/>
            <a:ext cx="3462712" cy="285550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01998" y="4949923"/>
            <a:ext cx="29500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Observatorios de </a:t>
            </a:r>
            <a:r>
              <a:rPr lang="es-CO" b="1" dirty="0" err="1">
                <a:solidFill>
                  <a:schemeClr val="bg1"/>
                </a:solidFill>
              </a:rPr>
              <a:t>Mauna</a:t>
            </a:r>
            <a:r>
              <a:rPr lang="es-CO" b="1" dirty="0">
                <a:solidFill>
                  <a:schemeClr val="bg1"/>
                </a:solidFill>
              </a:rPr>
              <a:t> Kea</a:t>
            </a:r>
          </a:p>
          <a:p>
            <a:r>
              <a:rPr lang="es-CO" b="1" dirty="0">
                <a:solidFill>
                  <a:schemeClr val="bg1"/>
                </a:solidFill>
              </a:rPr>
              <a:t>HAWAI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09088" y="6413076"/>
            <a:ext cx="232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>
                <a:solidFill>
                  <a:schemeClr val="bg1"/>
                </a:solidFill>
              </a:rPr>
              <a:t>Zelenchukskaya</a:t>
            </a:r>
            <a:r>
              <a:rPr lang="es-CO" b="1" dirty="0">
                <a:solidFill>
                  <a:schemeClr val="bg1"/>
                </a:solidFill>
              </a:rPr>
              <a:t> RUSIA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458751" y="5309129"/>
            <a:ext cx="2706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Monte Palomar; California</a:t>
            </a:r>
          </a:p>
          <a:p>
            <a:r>
              <a:rPr lang="es-CO" b="1" dirty="0"/>
              <a:t>EE UU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915918" y="193049"/>
            <a:ext cx="1640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MMT ARIZONA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4540797" y="193049"/>
            <a:ext cx="1107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VLT</a:t>
            </a:r>
            <a:r>
              <a:rPr lang="es-CO" b="1" dirty="0"/>
              <a:t> </a:t>
            </a:r>
            <a:r>
              <a:rPr lang="en-US" b="1" dirty="0"/>
              <a:t>CHILE</a:t>
            </a:r>
            <a:endParaRPr lang="es-CO" b="1" dirty="0"/>
          </a:p>
        </p:txBody>
      </p:sp>
      <p:sp>
        <p:nvSpPr>
          <p:cNvPr id="15" name="Rectángulo 14"/>
          <p:cNvSpPr/>
          <p:nvPr/>
        </p:nvSpPr>
        <p:spPr>
          <a:xfrm>
            <a:off x="73077" y="939790"/>
            <a:ext cx="147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ALMA CHILE</a:t>
            </a:r>
          </a:p>
        </p:txBody>
      </p:sp>
      <p:pic>
        <p:nvPicPr>
          <p:cNvPr id="16" name="Picture 2" descr="https://upload.wikimedia.org/wikipedia/commons/thumb/4/4d/MMT_FLWO_Amado_AZ_10359.jpg/1280px-MMT_FLWO_Amado_AZ_1035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79" y="3923580"/>
            <a:ext cx="3953232" cy="296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3705179" y="3833592"/>
            <a:ext cx="2433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Fred Lawrence </a:t>
            </a:r>
            <a:r>
              <a:rPr lang="es-CO" b="1" dirty="0" err="1"/>
              <a:t>Whipple</a:t>
            </a:r>
            <a:endParaRPr lang="es-CO" b="1" dirty="0"/>
          </a:p>
          <a:p>
            <a:r>
              <a:rPr lang="es-CO" b="1" dirty="0"/>
              <a:t>ARIZONA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10317106" y="3561321"/>
            <a:ext cx="157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/>
              <a:t>GTC (Canarias)</a:t>
            </a:r>
          </a:p>
        </p:txBody>
      </p:sp>
    </p:spTree>
    <p:extLst>
      <p:ext uri="{BB962C8B-B14F-4D97-AF65-F5344CB8AC3E}">
        <p14:creationId xmlns:p14="http://schemas.microsoft.com/office/powerpoint/2010/main" val="31036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944" y="3810640"/>
            <a:ext cx="4294920" cy="28856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5" y="836480"/>
            <a:ext cx="4634114" cy="30894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6" y="4315162"/>
            <a:ext cx="4398446" cy="247035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551952" y="34106"/>
            <a:ext cx="42766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EELT</a:t>
            </a:r>
            <a:r>
              <a:rPr lang="es-CO" b="1" dirty="0"/>
              <a:t> </a:t>
            </a:r>
            <a:r>
              <a:rPr lang="en-US" b="1" dirty="0"/>
              <a:t>(European Extremely Large Telescope)</a:t>
            </a:r>
          </a:p>
          <a:p>
            <a:r>
              <a:rPr lang="en-US" b="1" dirty="0"/>
              <a:t>CHILE</a:t>
            </a:r>
            <a:endParaRPr lang="es-CO" b="1" dirty="0"/>
          </a:p>
        </p:txBody>
      </p:sp>
      <p:sp>
        <p:nvSpPr>
          <p:cNvPr id="3" name="Rectángulo 2"/>
          <p:cNvSpPr/>
          <p:nvPr/>
        </p:nvSpPr>
        <p:spPr>
          <a:xfrm>
            <a:off x="707545" y="3385316"/>
            <a:ext cx="3603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TSPM (Telescopio San Pedro Mártir)</a:t>
            </a:r>
          </a:p>
          <a:p>
            <a:r>
              <a:rPr lang="es-CO" b="1" dirty="0">
                <a:solidFill>
                  <a:schemeClr val="bg1"/>
                </a:solidFill>
              </a:rPr>
              <a:t>MÉXICO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0255" y="6076455"/>
            <a:ext cx="30012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TMT (</a:t>
            </a:r>
            <a:r>
              <a:rPr lang="es-CO" b="1" dirty="0" err="1">
                <a:solidFill>
                  <a:schemeClr val="bg1"/>
                </a:solidFill>
              </a:rPr>
              <a:t>Thirty</a:t>
            </a:r>
            <a:r>
              <a:rPr lang="es-CO" b="1" dirty="0">
                <a:solidFill>
                  <a:schemeClr val="bg1"/>
                </a:solidFill>
              </a:rPr>
              <a:t> Meter </a:t>
            </a:r>
            <a:r>
              <a:rPr lang="es-CO" b="1" dirty="0" err="1">
                <a:solidFill>
                  <a:schemeClr val="bg1"/>
                </a:solidFill>
              </a:rPr>
              <a:t>Telescope</a:t>
            </a:r>
            <a:r>
              <a:rPr lang="es-CO" b="1" dirty="0">
                <a:solidFill>
                  <a:schemeClr val="bg1"/>
                </a:solidFill>
              </a:rPr>
              <a:t>)</a:t>
            </a:r>
          </a:p>
          <a:p>
            <a:r>
              <a:rPr lang="es-CO" b="1" dirty="0">
                <a:solidFill>
                  <a:schemeClr val="bg1"/>
                </a:solidFill>
              </a:rPr>
              <a:t>HAWAII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493" y="592428"/>
            <a:ext cx="4994498" cy="32182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603" y="3071087"/>
            <a:ext cx="3766397" cy="376639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546624" y="3837032"/>
            <a:ext cx="3398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GTM (</a:t>
            </a:r>
            <a:r>
              <a:rPr lang="es-CO" b="1" dirty="0" err="1">
                <a:solidFill>
                  <a:schemeClr val="bg1"/>
                </a:solidFill>
              </a:rPr>
              <a:t>Giant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Magellan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Telescopes</a:t>
            </a:r>
            <a:r>
              <a:rPr lang="es-CO" b="1" dirty="0">
                <a:solidFill>
                  <a:schemeClr val="bg1"/>
                </a:solidFill>
              </a:rPr>
              <a:t>)</a:t>
            </a:r>
          </a:p>
          <a:p>
            <a:r>
              <a:rPr lang="es-CO" b="1" dirty="0">
                <a:solidFill>
                  <a:schemeClr val="bg1"/>
                </a:solidFill>
              </a:rPr>
              <a:t>Las Campanas </a:t>
            </a:r>
            <a:r>
              <a:rPr lang="es-CO" b="1" dirty="0" err="1">
                <a:solidFill>
                  <a:schemeClr val="bg1"/>
                </a:solidFill>
              </a:rPr>
              <a:t>Observatory</a:t>
            </a:r>
            <a:r>
              <a:rPr lang="es-CO" b="1" dirty="0">
                <a:solidFill>
                  <a:schemeClr val="bg1"/>
                </a:solidFill>
              </a:rPr>
              <a:t>, CHILE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79512" y="-32534"/>
            <a:ext cx="4397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Proximamente</a:t>
            </a:r>
            <a:endParaRPr lang="es-E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425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43945" y="299971"/>
            <a:ext cx="4766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Tener en cuenta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58504" y="15814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Telescopio</a:t>
            </a:r>
          </a:p>
        </p:txBody>
      </p:sp>
      <p:pic>
        <p:nvPicPr>
          <p:cNvPr id="4" name="Picture 2" descr="No hay texto alternativo automático disponi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873289"/>
            <a:ext cx="2736302" cy="486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355" y="1950752"/>
            <a:ext cx="4378364" cy="225056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604469" y="162956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Lentes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193" y="4472469"/>
            <a:ext cx="3405175" cy="226045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992401" y="415317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Espejos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0010240" y="122330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Ocular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633" y="1515072"/>
            <a:ext cx="3170809" cy="259497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091273" y="425855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Objetivo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197" y="4627889"/>
            <a:ext cx="3742289" cy="21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87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199</Words>
  <Application>Microsoft Office PowerPoint</Application>
  <PresentationFormat>Panorámica</PresentationFormat>
  <Paragraphs>76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StarBats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 Oliveros</dc:creator>
  <cp:lastModifiedBy>IN2Sense</cp:lastModifiedBy>
  <cp:revision>6</cp:revision>
  <dcterms:created xsi:type="dcterms:W3CDTF">2019-07-21T14:25:57Z</dcterms:created>
  <dcterms:modified xsi:type="dcterms:W3CDTF">2019-11-30T19:23:26Z</dcterms:modified>
</cp:coreProperties>
</file>